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7abb3f58ede34aaf" /><Relationship Type="http://schemas.openxmlformats.org/officeDocument/2006/relationships/extended-properties" Target="/docProps/app.xml" Id="R5cf0bb68f5d746da" /><Relationship Type="http://schemas.openxmlformats.org/officeDocument/2006/relationships/officeDocument" Target="/ppt/presentation.xml" Id="Rf90ab11376e34b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19e0dcac794152"/>
  </p:sldMasterIdLst>
  <p:notesMasterIdLst>
    <p:notesMasterId xmlns:r="http://schemas.openxmlformats.org/officeDocument/2006/relationships" r:id="R3b889df47a434678"/>
  </p:notesMasterIdLst>
  <p:sldIdLst>
    <p:sldId xmlns:r="http://schemas.openxmlformats.org/officeDocument/2006/relationships" id="256" r:id="Rf73ed5c9b8a34af8"/>
  </p:sldIdLst>
  <p:sldSz cx="10287000" cy="145542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19e0dcac794152" /><Relationship Type="http://schemas.openxmlformats.org/officeDocument/2006/relationships/theme" Target="/ppt/theme/theme1.xml" Id="R4bb3d3ac533e4e08" /><Relationship Type="http://schemas.openxmlformats.org/officeDocument/2006/relationships/notesMaster" Target="/ppt/notesMasters/notesMaster1.xml" Id="R3b889df47a434678" /><Relationship Type="http://schemas.openxmlformats.org/officeDocument/2006/relationships/presProps" Target="/ppt/presProps.xml" Id="Rf770477f853a4ad6" /><Relationship Type="http://schemas.openxmlformats.org/officeDocument/2006/relationships/viewProps" Target="/ppt/viewProps.xml" Id="R0b4fbf0ce20449b9" /><Relationship Type="http://schemas.openxmlformats.org/officeDocument/2006/relationships/tableStyles" Target="/ppt/tableStyles.xml" Id="Rffc637adb4664946" /><Relationship Type="http://schemas.openxmlformats.org/officeDocument/2006/relationships/slide" Target="/ppt/slides/slide1.xml" Id="Rf73ed5c9b8a34af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5e363cf67314d33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053468663b54d55" /><Relationship Type="http://schemas.openxmlformats.org/officeDocument/2006/relationships/notesMaster" Target="/ppt/notesMasters/notesMaster1.xml" Id="R16d7f21d4b4946b5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One-page leave-behind aligned to the clinic deck.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7c0ce1b5d8496d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Title 1">
            <a:extLst xmlns:a="http://schemas.openxmlformats.org/drawingml/2006/main">
              <a:ext uri="{FF2B5EF4-FFF2-40B4-BE49-F238E27FC236}">
                <a16:creationId xmlns:a16="http://schemas.microsoft.com/office/drawing/2014/main" id="{339E566E-2E51-4785-A7E6-F0C964BC2AAF}"/>
              </a:ext>
            </a:extLst>
          </p:cNvPr>
          <p:cNvSpPr/>
          <p:nvPr>
            <p:ph type="ctrTitle" idx="0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 anchor="b"/>
          <a:lstStyle xmlns:a="http://schemas.openxmlformats.org/drawingml/2006/main">
            <a:lvl1pPr algn="ctr">
              <a:buNone/>
              <a:defRPr sz="6000"/>
            </a:lvl1pPr>
          </a:lstStyle>
          <a:p xmlns:a="http://schemas.openxmlformats.org/drawingml/2006/main"/>
        </p:txBody>
      </p:sp>
      <p:sp>
        <p:nvSpPr>
          <p:cNvPr id="2" name="Subtitle 2">
            <a:extLst xmlns:a="http://schemas.openxmlformats.org/drawingml/2006/main">
              <a:ext uri="{FF2B5EF4-FFF2-40B4-BE49-F238E27FC236}">
                <a16:creationId xmlns:a16="http://schemas.microsoft.com/office/drawing/2014/main" id="{CE298DCE-9402-47A7-89B0-2573D380231A}"/>
              </a:ext>
            </a:extLst>
          </p:cNvPr>
          <p:cNvSpPr/>
          <p:nvPr>
            <p:ph type="subTitle" idx="1"/>
          </p:nvPr>
        </p:nvSpPr>
        <p:spPr>
          <a:xfrm xmlns:a="http://schemas.openxmlformats.org/drawingml/2006/main">
            <a:off x="1524000" y="3602038"/>
            <a:ext cx="9144000" cy="1655762"/>
          </a:xfrm>
        </p:spPr>
        <p:txBody>
          <a:bodyPr xmlns:a="http://schemas.openxmlformats.org/drawingml/2006/main"/>
          <a:lstStyle xmlns:a="http://schemas.openxmlformats.org/drawingml/2006/main"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 xmlns:a="http://schemas.openxmlformats.org/drawingml/2006/main"/>
        </p:txBody>
      </p:sp>
      <p:sp>
        <p:nvSpPr>
          <p:cNvPr id="3" name="Date Placeholder 3">
            <a:extLst xmlns:a="http://schemas.openxmlformats.org/drawingml/2006/main">
              <a:ext uri="{FF2B5EF4-FFF2-40B4-BE49-F238E27FC236}">
                <a16:creationId xmlns:a16="http://schemas.microsoft.com/office/drawing/2014/main" id="{BA4B0F73-39B2-429F-B4D9-727D63513386}"/>
              </a:ext>
            </a:extLst>
          </p:cNvPr>
          <p:cNvSpPr/>
          <p:nvPr>
            <p:ph type="dt" idx="1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Footer Placeholder 4">
            <a:extLst xmlns:a="http://schemas.openxmlformats.org/drawingml/2006/main">
              <a:ext uri="{FF2B5EF4-FFF2-40B4-BE49-F238E27FC236}">
                <a16:creationId xmlns:a16="http://schemas.microsoft.com/office/drawing/2014/main" id="{0AA7F23E-CA83-43CA-BE96-2738C90154DC}"/>
              </a:ext>
            </a:extLst>
          </p:cNvPr>
          <p:cNvSpPr/>
          <p:nvPr>
            <p:ph type="ftr" idx="1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453A617A-2F06-45E1-B72D-7DDD514C49CC}"/>
              </a:ext>
            </a:extLst>
          </p:cNvPr>
          <p:cNvSpPr/>
          <p:nvPr>
            <p:ph type="sldNum" idx="12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a075cf65af014ae1" /><Relationship Type="http://schemas.openxmlformats.org/officeDocument/2006/relationships/slideLayout" Target="/ppt/slideLayouts/slideLayout2.xml" Id="R0bac378b79304645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871D3533-D202-482A-8679-514677ACC893}"/>
              </a:ext>
            </a:extLst>
          </p:cNvPr>
          <p:cNvSpPr/>
          <p:nvPr>
            <p:ph type="sldNum" idx="4"/>
          </p:nvPr>
        </p:nvSpPr>
        <p:spPr>
          <a:xfrm xmlns:a="http://schemas.openxmlformats.org/drawingml/2006/main">
            <a:off x="8610600" y="6356350"/>
            <a:ext cx="27432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91440" tIns="45720" rIns="91440" bIns="45720" anchor="ctr"/>
          <a:lstStyle xmlns:a="http://schemas.openxmlformats.org/drawingml/2006/main">
            <a:lvl1pPr algn="r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ac378b79304645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b8597aab8a34b27" /><Relationship Type="http://schemas.openxmlformats.org/officeDocument/2006/relationships/image" Target="/ppt/media/image.png" Id="R021d594f02454e84" /><Relationship Type="http://schemas.openxmlformats.org/officeDocument/2006/relationships/notesSlide" Target="/ppt/notesSlides/notesSlide1.xml" Id="R96a6f9ea559f4366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453A617A-2F06-45E1-B72D-7DDD514C49CC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E1808F4-BEA7-425A-A578-CD686ECC91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-381000"/>
            <a:ext cx="2476500" cy="2095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8F7F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C1172A4-5112-4DEA-92D8-4ED93068F0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-571500" y="12858750"/>
            <a:ext cx="2286000" cy="1524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4FBF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pic>
        <p:nvPicPr>
          <p:cNvPr id="4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21d594f02454e84"/>
          <a:stretch xmlns:a="http://schemas.openxmlformats.org/drawingml/2006/main"/>
        </p:blipFill>
        <p:spPr>
          <a:xfrm xmlns:a="http://schemas.openxmlformats.org/drawingml/2006/main">
            <a:off x="571500" y="174426"/>
            <a:ext cx="914400" cy="1137049"/>
          </a:xfrm>
          <a:prstGeom xmlns:a="http://schemas.openxmlformats.org/drawingml/2006/main" prst="rect">
            <a:avLst/>
          </a:prstGeom>
        </p:spPr>
      </p:pic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04493BB-EA6C-4BA1-8599-C4C422BA63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238250"/>
            <a:ext cx="1695450" cy="266700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F4FBFC"/>
          </a:solidFill>
          <a:ln xmlns:a="http://schemas.openxmlformats.org/drawingml/2006/main" w="9525">
            <a:solidFill>
              <a:srgbClr val="D7ECEF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4303EBA-3EBE-4C5A-9D8D-A82F30BFF3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1314450"/>
            <a:ext cx="146685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0D6175"/>
                </a:solidFill>
              </a:defRPr>
            </a:pPr>
            <a:r>
              <a:rPr sz="900" b="1">
                <a:solidFill>
                  <a:srgbClr val="0D6175"/>
                </a:solidFill>
              </a:rPr>
              <a:t>For Dutch dental clinics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AEE30CD-B7D0-4BF9-9460-86A35ABCB0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33550"/>
            <a:ext cx="5334000" cy="1333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88861"/>
          </a:bodyPr>
          <a:lstStyle xmlns:a="http://schemas.openxmlformats.org/drawingml/2006/main"/>
          <a:p xmlns:a="http://schemas.openxmlformats.org/drawingml/2006/main">
            <a:pPr algn="l">
              <a:defRPr sz="3600" b="1">
                <a:solidFill>
                  <a:srgbClr val="18343C"/>
                </a:solidFill>
              </a:defRPr>
            </a:pPr>
            <a:r>
              <a:rPr sz="3600" b="1">
                <a:solidFill>
                  <a:srgbClr val="18343C"/>
                </a:solidFill>
              </a:rPr>
              <a:t>Reduce no-shows. Recover lost appointments.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65B8FBF-DD00-41E0-9005-667946E8C2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352800"/>
            <a:ext cx="5334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90593"/>
          </a:bodyPr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5D757C"/>
                </a:solidFill>
              </a:defRPr>
            </a:pPr>
            <a:r>
              <a:rPr sz="1650" b="0">
                <a:solidFill>
                  <a:srgbClr val="5D757C"/>
                </a:solidFill>
              </a:rPr>
              <a:t>Renvoo is a B2B clinic SaaS for Dutch dental clinics that helps reduce no-shows, handle late cancellations earlier, and recover lost appointment capacity without adding front-desk work.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662421D-BBD3-46F1-8177-473D2B9326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48400" y="1276350"/>
            <a:ext cx="3352800" cy="2266950"/>
          </a:xfrm>
          <a:prstGeom xmlns:a="http://schemas.openxmlformats.org/drawingml/2006/main" prst="roundRect">
            <a:avLst>
              <a:gd name="adj" fmla="val 3361"/>
            </a:avLst>
          </a:prstGeom>
          <a:solidFill xmlns:a="http://schemas.openxmlformats.org/drawingml/2006/main">
            <a:srgbClr val="0F172A"/>
          </a:solidFill>
          <a:ln xmlns:a="http://schemas.openxmlformats.org/drawingml/2006/main" w="9525">
            <a:solidFill>
              <a:srgbClr val="0F172A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C2CF2C3-BB34-490B-9467-BB03030553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00800" y="1428750"/>
            <a:ext cx="3048000" cy="1847850"/>
          </a:xfrm>
          <a:prstGeom xmlns:a="http://schemas.openxmlformats.org/drawingml/2006/main" prst="roundRect">
            <a:avLst>
              <a:gd name="adj" fmla="val 412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BD5E1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8CAE615-61BD-41A4-B557-39492B847D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00800" y="1428750"/>
            <a:ext cx="30480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BF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1A03E50-A317-46C7-9929-74AD75FFB2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91300" y="1562100"/>
            <a:ext cx="1714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8343C"/>
                </a:solidFill>
              </a:defRPr>
            </a:pPr>
            <a:r>
              <a:rPr sz="1125" b="1">
                <a:solidFill>
                  <a:srgbClr val="18343C"/>
                </a:solidFill>
              </a:rPr>
              <a:t>Calendar view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9E327FE-D0EF-4457-8503-2A0555684E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095500"/>
            <a:ext cx="9525" cy="1009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E7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3B2AD47-35A6-44E2-A31D-A6A84823CF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98030" y="2095500"/>
            <a:ext cx="9525" cy="1009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E7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B15F611-5530-4B63-8EFD-1DCB551911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3810" y="2095500"/>
            <a:ext cx="9525" cy="1009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E7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26F5FF8-675B-4FA9-B8EF-F0B0D34A23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49590" y="2095500"/>
            <a:ext cx="9525" cy="1009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E7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726FEB1-8AD8-44CF-BCA0-ED284B7796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75370" y="2095500"/>
            <a:ext cx="9525" cy="1009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E7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6495D96-E4E8-4CEE-A62B-A12AA77241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01150" y="2095500"/>
            <a:ext cx="9525" cy="1009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E7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D60CCC2-195C-4D48-B211-B4A94C2F6F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095500"/>
            <a:ext cx="2628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E7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323CECB-82E4-4512-8DF2-52E91B76C5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297430"/>
            <a:ext cx="2628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E7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BCE11AF-FD2F-4344-8197-F91127E6C1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499360"/>
            <a:ext cx="2628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E7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C43709A-4FDF-4A46-8D80-7C111E5BE2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701290"/>
            <a:ext cx="2628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E7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773005F-FEE3-4091-9596-C3EE79657F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903220"/>
            <a:ext cx="2628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E7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F929BF4-5792-4986-8CDD-8BD6035E0F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105150"/>
            <a:ext cx="2628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E7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3D78690-23E5-43F3-8CA0-864BBC9B6B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48450" y="2171700"/>
            <a:ext cx="37338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18C4CF"/>
          </a:solidFill>
          <a:ln xmlns:a="http://schemas.openxmlformats.org/drawingml/2006/main" w="9525">
            <a:solidFill>
              <a:srgbClr val="18C4CF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A2573F4-0E70-4A17-BA33-ADDED64E9E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00010" y="2171700"/>
            <a:ext cx="37338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E4514D"/>
          </a:solidFill>
          <a:ln xmlns:a="http://schemas.openxmlformats.org/drawingml/2006/main" w="9525">
            <a:solidFill>
              <a:srgbClr val="E4514D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FECE0D4-8331-4601-AF93-606FE709F1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74230" y="2373630"/>
            <a:ext cx="37338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0D6175"/>
          </a:solidFill>
          <a:ln xmlns:a="http://schemas.openxmlformats.org/drawingml/2006/main" w="9525">
            <a:solidFill>
              <a:srgbClr val="0D6175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61DC574-4871-4717-A959-F854EFB973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00010" y="2373630"/>
            <a:ext cx="37338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E4514D"/>
          </a:solidFill>
          <a:ln xmlns:a="http://schemas.openxmlformats.org/drawingml/2006/main" w="9525">
            <a:solidFill>
              <a:srgbClr val="E4514D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C860078-183E-4799-B151-4071419551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51570" y="2373630"/>
            <a:ext cx="37338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18C4CF"/>
          </a:solidFill>
          <a:ln xmlns:a="http://schemas.openxmlformats.org/drawingml/2006/main" w="9525">
            <a:solidFill>
              <a:srgbClr val="18C4CF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0E44EE1F-701B-4A91-BC44-48149BF5EC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48450" y="2575560"/>
            <a:ext cx="37338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18C4CF"/>
          </a:solidFill>
          <a:ln xmlns:a="http://schemas.openxmlformats.org/drawingml/2006/main" w="9525">
            <a:solidFill>
              <a:srgbClr val="18C4C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5D2D7D51-8885-4961-B185-52C59FAAFF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25790" y="2575560"/>
            <a:ext cx="37338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E4514D"/>
          </a:solidFill>
          <a:ln xmlns:a="http://schemas.openxmlformats.org/drawingml/2006/main" w="9525">
            <a:solidFill>
              <a:srgbClr val="E4514D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5886AC23-8FD9-4F2D-BC3F-A0FD566B30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74230" y="2777490"/>
            <a:ext cx="37338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E4514D"/>
          </a:solidFill>
          <a:ln xmlns:a="http://schemas.openxmlformats.org/drawingml/2006/main" w="9525">
            <a:solidFill>
              <a:srgbClr val="E4514D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DD1A4138-9A2F-426A-AE49-C17D9F66AF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51570" y="2777490"/>
            <a:ext cx="37338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0D6175"/>
          </a:solidFill>
          <a:ln xmlns:a="http://schemas.openxmlformats.org/drawingml/2006/main" w="9525">
            <a:solidFill>
              <a:srgbClr val="0D6175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E96C0AA8-ACCA-47B9-B62E-77EF103F81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00010" y="2979420"/>
            <a:ext cx="37338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E4514D"/>
          </a:solidFill>
          <a:ln xmlns:a="http://schemas.openxmlformats.org/drawingml/2006/main" w="9525">
            <a:solidFill>
              <a:srgbClr val="E4514D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CF3F6698-0FD7-4648-A429-56917969CD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1562100"/>
            <a:ext cx="1143000" cy="190500"/>
          </a:xfrm>
          <a:prstGeom xmlns:a="http://schemas.openxmlformats.org/drawingml/2006/main" prst="roundRect">
            <a:avLst>
              <a:gd name="adj" fmla="val 40000"/>
            </a:avLst>
          </a:prstGeom>
          <a:solidFill xmlns:a="http://schemas.openxmlformats.org/drawingml/2006/main">
            <a:srgbClr val="FFF1F0"/>
          </a:solidFill>
          <a:ln xmlns:a="http://schemas.openxmlformats.org/drawingml/2006/main" w="9525">
            <a:solidFill>
              <a:srgbClr val="FECACA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F893E226-ABDC-446E-8329-3B6BE40C0A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1609725"/>
            <a:ext cx="9525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50" b="1">
                <a:solidFill>
                  <a:srgbClr val="E4514D"/>
                </a:solidFill>
              </a:defRPr>
            </a:pPr>
            <a:r>
              <a:rPr sz="750" b="1">
                <a:solidFill>
                  <a:srgbClr val="E4514D"/>
                </a:solidFill>
              </a:rPr>
              <a:t>high-risk slots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67F2AFE9-A18F-4516-B2C8-BB1F387165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038600"/>
            <a:ext cx="8915400" cy="1428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7EC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E0E5A17C-55C6-417D-86D0-83C420411A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286250"/>
            <a:ext cx="4381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18343C"/>
                </a:solidFill>
              </a:defRPr>
            </a:pPr>
            <a:r>
              <a:rPr sz="1950" b="1">
                <a:solidFill>
                  <a:srgbClr val="18343C"/>
                </a:solidFill>
              </a:rPr>
              <a:t>Why the problem matters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9C29F5FD-FB03-41E5-B9EF-8C4294A0F0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667250"/>
            <a:ext cx="8915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5D757C"/>
                </a:solidFill>
              </a:defRPr>
            </a:pPr>
            <a:r>
              <a:rPr sz="1275" b="0">
                <a:solidFill>
                  <a:srgbClr val="5D757C"/>
                </a:solidFill>
              </a:rPr>
              <a:t>Dental clinics lose money when booked chair time goes unused, and staff absorb the uncertainty through manual confirmations, rescheduling, and short-notice recovery work.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AAFFD38F-BA05-4CCF-AA96-5DD4A6DDF7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353050"/>
            <a:ext cx="278130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11430">
            <a:solidFill>
              <a:srgbClr val="D7ECEF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027DA517-521D-47F6-AB1C-3A1221CEC7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353050"/>
            <a:ext cx="7620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C4C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6FB0FF07-F90B-42CE-B6B6-12B81FB543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5524500"/>
            <a:ext cx="23622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64036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8343C"/>
                </a:solidFill>
              </a:defRPr>
            </a:pPr>
            <a:r>
              <a:rPr sz="1350" b="1">
                <a:solidFill>
                  <a:srgbClr val="18343C"/>
                </a:solidFill>
              </a:rPr>
              <a:t>No-shows turn booked time into lost revenue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661BE111-038F-4C07-9C8C-26BF14286B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5867400"/>
            <a:ext cx="236220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5D757C"/>
                </a:solidFill>
              </a:defRPr>
            </a:pPr>
            <a:r>
              <a:rPr sz="1125" b="0">
                <a:solidFill>
                  <a:srgbClr val="5D757C"/>
                </a:solidFill>
              </a:rPr>
              <a:t>Booked chair time only creates value if the patient actually attends the appointment.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385BCB71-E02E-4423-B567-5C032C4FA5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52850" y="5353050"/>
            <a:ext cx="278130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11430">
            <a:solidFill>
              <a:srgbClr val="D7ECEF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FE0A1BA7-66FF-4908-ADC2-DC8106E71D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52850" y="5353050"/>
            <a:ext cx="7620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4514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327EDFB2-9134-4F56-8F4A-DDE17E5370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62400" y="5524500"/>
            <a:ext cx="23622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63503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8343C"/>
                </a:solidFill>
              </a:defRPr>
            </a:pPr>
            <a:r>
              <a:rPr sz="1350" b="1">
                <a:solidFill>
                  <a:srgbClr val="18343C"/>
                </a:solidFill>
              </a:rPr>
              <a:t>Late cancellations still leave chair time empty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7AC3B032-6886-47FF-8300-9CD7EBBFE6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62400" y="5867400"/>
            <a:ext cx="236220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5D757C"/>
                </a:solidFill>
              </a:defRPr>
            </a:pPr>
            <a:r>
              <a:rPr sz="1125" b="0">
                <a:solidFill>
                  <a:srgbClr val="5D757C"/>
                </a:solidFill>
              </a:rPr>
              <a:t>Late notice can still leave too little time to recover the slot.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E931E059-15E1-4960-9AFC-84B5F70062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19900" y="5353050"/>
            <a:ext cx="278130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11430">
            <a:solidFill>
              <a:srgbClr val="D7ECEF"/>
            </a:solidFill>
            <a:prstDash val="solid"/>
          </a:ln>
        </p:spPr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F81E7126-595F-49FD-AFC6-A4A9D5CD24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19900" y="5353050"/>
            <a:ext cx="7620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C4C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78259DEB-803A-4C29-8F9F-53E8007697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29450" y="5524500"/>
            <a:ext cx="23622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76164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8343C"/>
                </a:solidFill>
              </a:defRPr>
            </a:pPr>
            <a:r>
              <a:rPr sz="1350" b="1">
                <a:solidFill>
                  <a:srgbClr val="18343C"/>
                </a:solidFill>
              </a:rPr>
              <a:t>Reminders exist. Prevention does not.</a:t>
            </a:r>
          </a:p>
        </p:txBody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5355C9F4-EB91-4396-A772-1E8912BB9E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29450" y="5867400"/>
            <a:ext cx="236220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5D757C"/>
                </a:solidFill>
              </a:defRPr>
            </a:pPr>
            <a:r>
              <a:rPr sz="1125" b="0">
                <a:solidFill>
                  <a:srgbClr val="5D757C"/>
                </a:solidFill>
              </a:rPr>
              <a:t>Standard reminders still leave clinics reacting too late around risk.</a:t>
            </a:r>
          </a:p>
        </p:txBody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0FC69B47-D04F-4166-BB28-B5B4DF5169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7105650"/>
            <a:ext cx="8915400" cy="914400"/>
          </a:xfrm>
          <a:prstGeom xmlns:a="http://schemas.openxmlformats.org/drawingml/2006/main" prst="roundRect">
            <a:avLst>
              <a:gd name="adj" fmla="val 8333"/>
            </a:avLst>
          </a:prstGeom>
          <a:solidFill xmlns:a="http://schemas.openxmlformats.org/drawingml/2006/main">
            <a:srgbClr val="19307A"/>
          </a:solidFill>
          <a:ln xmlns:a="http://schemas.openxmlformats.org/drawingml/2006/main" w="9525">
            <a:solidFill>
              <a:srgbClr val="19307A"/>
            </a:solidFill>
            <a:prstDash val="solid"/>
          </a:ln>
        </p:spPr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DB2622CC-C471-41B6-8705-0252046BCC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7334250"/>
            <a:ext cx="2095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D9E1FF"/>
                </a:solidFill>
              </a:defRPr>
            </a:pPr>
            <a:r>
              <a:rPr sz="900" b="1">
                <a:solidFill>
                  <a:srgbClr val="D9E1FF"/>
                </a:solidFill>
              </a:rPr>
              <a:t>Illustrative clinic scenario</a:t>
            </a:r>
          </a:p>
        </p:txBody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5C6A08F0-5240-4371-BDA4-D23602B943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7620000"/>
            <a:ext cx="83439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80692"/>
          </a:bodyPr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FFFFFF"/>
                </a:solidFill>
              </a:defRPr>
            </a:pPr>
            <a:r>
              <a:rPr sz="1500" b="1">
                <a:solidFill>
                  <a:srgbClr val="FFFFFF"/>
                </a:solidFill>
              </a:rPr>
              <a:t>2 missed appointments/day can translate into roughly EUR 8k/month in lost revenue if the slots are not recovered.</a:t>
            </a:r>
          </a:p>
        </p:txBody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C3C90BCA-2FF3-46B1-BA5B-C8B08426E6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8305800"/>
            <a:ext cx="8915400" cy="1428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7EC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C8FE1533-D625-4288-BF72-6511A2F92F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8553450"/>
            <a:ext cx="4381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18343C"/>
                </a:solidFill>
              </a:defRPr>
            </a:pPr>
            <a:r>
              <a:rPr sz="1950" b="1">
                <a:solidFill>
                  <a:srgbClr val="18343C"/>
                </a:solidFill>
              </a:rPr>
              <a:t>What Renvoo changes operationally</a:t>
            </a:r>
          </a:p>
        </p:txBody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F23A8870-A8D3-4E98-8941-2F4ABE9946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9010650"/>
            <a:ext cx="4381500" cy="685800"/>
          </a:xfrm>
          <a:prstGeom xmlns:a="http://schemas.openxmlformats.org/drawingml/2006/main" prst="roundRect">
            <a:avLst>
              <a:gd name="adj" fmla="val 1111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11430">
            <a:solidFill>
              <a:srgbClr val="D7ECEF"/>
            </a:solidFill>
            <a:prstDash val="solid"/>
          </a:ln>
        </p:spPr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BC2F20CB-2193-4234-A7F0-C8F3C9ABE2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918210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8F7F8"/>
          </a:solidFill>
          <a:ln xmlns:a="http://schemas.openxmlformats.org/drawingml/2006/main" w="9525">
            <a:solidFill>
              <a:srgbClr val="18C4CF"/>
            </a:solidFill>
            <a:prstDash val="solid"/>
          </a:ln>
        </p:spPr>
      </p:sp>
      <p:sp>
        <p:nvSpPr>
          <p:cNvPr id="59" name="">
            <a:extLst xmlns:a="http://schemas.openxmlformats.org/drawingml/2006/main">
              <a:ext uri="{FF2B5EF4-FFF2-40B4-BE49-F238E27FC236}">
                <a16:creationId xmlns:a16="http://schemas.microsoft.com/office/drawing/2014/main" id="{AFAC9179-0CEC-4A27-A3AA-BD722BD266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9258300"/>
            <a:ext cx="32385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0D6175"/>
                </a:solidFill>
              </a:defRPr>
            </a:pPr>
            <a:r>
              <a:rPr sz="975" b="1">
                <a:solidFill>
                  <a:srgbClr val="0D6175"/>
                </a:solidFill>
              </a:rPr>
              <a:t>1</a:t>
            </a:r>
          </a:p>
        </p:txBody>
      </p:sp>
      <p:sp>
        <p:nvSpPr>
          <p:cNvPr id="60" name="">
            <a:extLst xmlns:a="http://schemas.openxmlformats.org/drawingml/2006/main">
              <a:ext uri="{FF2B5EF4-FFF2-40B4-BE49-F238E27FC236}">
                <a16:creationId xmlns:a16="http://schemas.microsoft.com/office/drawing/2014/main" id="{1D3B313A-7F19-4C22-B21E-3CE652A8D6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9182100"/>
            <a:ext cx="35814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8343C"/>
                </a:solidFill>
              </a:defRPr>
            </a:pPr>
            <a:r>
              <a:rPr sz="1200" b="0">
                <a:solidFill>
                  <a:srgbClr val="18343C"/>
                </a:solidFill>
              </a:rPr>
              <a:t>Identify higher-risk appointments</a:t>
            </a:r>
          </a:p>
        </p:txBody>
      </p:sp>
      <p:sp>
        <p:nvSpPr>
          <p:cNvPr id="61" name="">
            <a:extLst xmlns:a="http://schemas.openxmlformats.org/drawingml/2006/main">
              <a:ext uri="{FF2B5EF4-FFF2-40B4-BE49-F238E27FC236}">
                <a16:creationId xmlns:a16="http://schemas.microsoft.com/office/drawing/2014/main" id="{E1CAF9F8-451C-4D0C-8665-FBB4EF122D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19700" y="9010650"/>
            <a:ext cx="4381500" cy="685800"/>
          </a:xfrm>
          <a:prstGeom xmlns:a="http://schemas.openxmlformats.org/drawingml/2006/main" prst="roundRect">
            <a:avLst>
              <a:gd name="adj" fmla="val 1111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11430">
            <a:solidFill>
              <a:srgbClr val="D7ECEF"/>
            </a:solidFill>
            <a:prstDash val="solid"/>
          </a:ln>
        </p:spPr>
      </p:sp>
      <p:sp>
        <p:nvSpPr>
          <p:cNvPr id="62" name="">
            <a:extLst xmlns:a="http://schemas.openxmlformats.org/drawingml/2006/main">
              <a:ext uri="{FF2B5EF4-FFF2-40B4-BE49-F238E27FC236}">
                <a16:creationId xmlns:a16="http://schemas.microsoft.com/office/drawing/2014/main" id="{84304F5A-C1DE-48A5-9BFE-40A00350A8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91150" y="918210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8F7F8"/>
          </a:solidFill>
          <a:ln xmlns:a="http://schemas.openxmlformats.org/drawingml/2006/main" w="9525">
            <a:solidFill>
              <a:srgbClr val="18C4CF"/>
            </a:solidFill>
            <a:prstDash val="solid"/>
          </a:ln>
        </p:spPr>
      </p:sp>
      <p:sp>
        <p:nvSpPr>
          <p:cNvPr id="63" name="">
            <a:extLst xmlns:a="http://schemas.openxmlformats.org/drawingml/2006/main">
              <a:ext uri="{FF2B5EF4-FFF2-40B4-BE49-F238E27FC236}">
                <a16:creationId xmlns:a16="http://schemas.microsoft.com/office/drawing/2014/main" id="{BA5B33ED-0802-4311-A63A-E45D4CF9BC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91150" y="9258300"/>
            <a:ext cx="32385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0D6175"/>
                </a:solidFill>
              </a:defRPr>
            </a:pPr>
            <a:r>
              <a:rPr sz="975" b="1">
                <a:solidFill>
                  <a:srgbClr val="0D6175"/>
                </a:solidFill>
              </a:rPr>
              <a:t>2</a:t>
            </a:r>
          </a:p>
        </p:txBody>
      </p:sp>
      <p:sp>
        <p:nvSpPr>
          <p:cNvPr id="64" name="">
            <a:extLst xmlns:a="http://schemas.openxmlformats.org/drawingml/2006/main">
              <a:ext uri="{FF2B5EF4-FFF2-40B4-BE49-F238E27FC236}">
                <a16:creationId xmlns:a16="http://schemas.microsoft.com/office/drawing/2014/main" id="{37C2B92D-F21D-4837-9A79-743EFE9C83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48350" y="9182100"/>
            <a:ext cx="35814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8343C"/>
                </a:solidFill>
              </a:defRPr>
            </a:pPr>
            <a:r>
              <a:rPr sz="1200" b="0">
                <a:solidFill>
                  <a:srgbClr val="18343C"/>
                </a:solidFill>
              </a:rPr>
              <a:t>Trigger stronger confirmation or rescheduling earlier</a:t>
            </a:r>
          </a:p>
        </p:txBody>
      </p:sp>
      <p:sp>
        <p:nvSpPr>
          <p:cNvPr id="65" name="">
            <a:extLst xmlns:a="http://schemas.openxmlformats.org/drawingml/2006/main">
              <a:ext uri="{FF2B5EF4-FFF2-40B4-BE49-F238E27FC236}">
                <a16:creationId xmlns:a16="http://schemas.microsoft.com/office/drawing/2014/main" id="{93A0A21B-AED8-4BFB-B692-449AFC4835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9886950"/>
            <a:ext cx="4381500" cy="685800"/>
          </a:xfrm>
          <a:prstGeom xmlns:a="http://schemas.openxmlformats.org/drawingml/2006/main" prst="roundRect">
            <a:avLst>
              <a:gd name="adj" fmla="val 1111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11430">
            <a:solidFill>
              <a:srgbClr val="D7ECEF"/>
            </a:solidFill>
            <a:prstDash val="solid"/>
          </a:ln>
        </p:spPr>
      </p:sp>
      <p:sp>
        <p:nvSpPr>
          <p:cNvPr id="66" name="">
            <a:extLst xmlns:a="http://schemas.openxmlformats.org/drawingml/2006/main">
              <a:ext uri="{FF2B5EF4-FFF2-40B4-BE49-F238E27FC236}">
                <a16:creationId xmlns:a16="http://schemas.microsoft.com/office/drawing/2014/main" id="{476B413C-6B68-40ED-802D-78AEEADFF7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1005840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8F7F8"/>
          </a:solidFill>
          <a:ln xmlns:a="http://schemas.openxmlformats.org/drawingml/2006/main" w="9525">
            <a:solidFill>
              <a:srgbClr val="18C4CF"/>
            </a:solidFill>
            <a:prstDash val="solid"/>
          </a:ln>
        </p:spPr>
      </p:sp>
      <p:sp>
        <p:nvSpPr>
          <p:cNvPr id="67" name="">
            <a:extLst xmlns:a="http://schemas.openxmlformats.org/drawingml/2006/main">
              <a:ext uri="{FF2B5EF4-FFF2-40B4-BE49-F238E27FC236}">
                <a16:creationId xmlns:a16="http://schemas.microsoft.com/office/drawing/2014/main" id="{88FD11B0-6A98-4ED0-A9D9-4498E5C842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10134600"/>
            <a:ext cx="32385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0D6175"/>
                </a:solidFill>
              </a:defRPr>
            </a:pPr>
            <a:r>
              <a:rPr sz="975" b="1">
                <a:solidFill>
                  <a:srgbClr val="0D6175"/>
                </a:solidFill>
              </a:rPr>
              <a:t>3</a:t>
            </a:r>
          </a:p>
        </p:txBody>
      </p:sp>
      <p:sp>
        <p:nvSpPr>
          <p:cNvPr id="68" name="">
            <a:extLst xmlns:a="http://schemas.openxmlformats.org/drawingml/2006/main">
              <a:ext uri="{FF2B5EF4-FFF2-40B4-BE49-F238E27FC236}">
                <a16:creationId xmlns:a16="http://schemas.microsoft.com/office/drawing/2014/main" id="{3E254BEF-446E-4768-B238-CF3CDD4285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10058400"/>
            <a:ext cx="35814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8343C"/>
                </a:solidFill>
              </a:defRPr>
            </a:pPr>
            <a:r>
              <a:rPr sz="1200" b="0">
                <a:solidFill>
                  <a:srgbClr val="18343C"/>
                </a:solidFill>
              </a:rPr>
              <a:t>Track patient response centrally</a:t>
            </a:r>
          </a:p>
        </p:txBody>
      </p:sp>
      <p:sp>
        <p:nvSpPr>
          <p:cNvPr id="69" name="">
            <a:extLst xmlns:a="http://schemas.openxmlformats.org/drawingml/2006/main">
              <a:ext uri="{FF2B5EF4-FFF2-40B4-BE49-F238E27FC236}">
                <a16:creationId xmlns:a16="http://schemas.microsoft.com/office/drawing/2014/main" id="{A3005588-0A60-47D0-A371-8AF7978012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19700" y="9886950"/>
            <a:ext cx="4381500" cy="685800"/>
          </a:xfrm>
          <a:prstGeom xmlns:a="http://schemas.openxmlformats.org/drawingml/2006/main" prst="roundRect">
            <a:avLst>
              <a:gd name="adj" fmla="val 1111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11430">
            <a:solidFill>
              <a:srgbClr val="D7ECEF"/>
            </a:solidFill>
            <a:prstDash val="solid"/>
          </a:ln>
        </p:spPr>
      </p:sp>
      <p:sp>
        <p:nvSpPr>
          <p:cNvPr id="70" name="">
            <a:extLst xmlns:a="http://schemas.openxmlformats.org/drawingml/2006/main">
              <a:ext uri="{FF2B5EF4-FFF2-40B4-BE49-F238E27FC236}">
                <a16:creationId xmlns:a16="http://schemas.microsoft.com/office/drawing/2014/main" id="{C11EADE2-F173-47AE-8601-6CF67D70EB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91150" y="1005840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8F7F8"/>
          </a:solidFill>
          <a:ln xmlns:a="http://schemas.openxmlformats.org/drawingml/2006/main" w="9525">
            <a:solidFill>
              <a:srgbClr val="18C4CF"/>
            </a:solidFill>
            <a:prstDash val="solid"/>
          </a:ln>
        </p:spPr>
      </p:sp>
      <p:sp>
        <p:nvSpPr>
          <p:cNvPr id="71" name="">
            <a:extLst xmlns:a="http://schemas.openxmlformats.org/drawingml/2006/main">
              <a:ext uri="{FF2B5EF4-FFF2-40B4-BE49-F238E27FC236}">
                <a16:creationId xmlns:a16="http://schemas.microsoft.com/office/drawing/2014/main" id="{EEDAF145-835F-42D9-BF39-387F303C62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91150" y="10134600"/>
            <a:ext cx="32385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0D6175"/>
                </a:solidFill>
              </a:defRPr>
            </a:pPr>
            <a:r>
              <a:rPr sz="975" b="1">
                <a:solidFill>
                  <a:srgbClr val="0D6175"/>
                </a:solidFill>
              </a:rPr>
              <a:t>4</a:t>
            </a:r>
          </a:p>
        </p:txBody>
      </p:sp>
      <p:sp>
        <p:nvSpPr>
          <p:cNvPr id="72" name="">
            <a:extLst xmlns:a="http://schemas.openxmlformats.org/drawingml/2006/main">
              <a:ext uri="{FF2B5EF4-FFF2-40B4-BE49-F238E27FC236}">
                <a16:creationId xmlns:a16="http://schemas.microsoft.com/office/drawing/2014/main" id="{8FF2789B-6BD0-48F9-A661-2566A13C76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48350" y="10058400"/>
            <a:ext cx="35814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8343C"/>
                </a:solidFill>
              </a:defRPr>
            </a:pPr>
            <a:r>
              <a:rPr sz="1200" b="0">
                <a:solidFill>
                  <a:srgbClr val="18343C"/>
                </a:solidFill>
              </a:rPr>
              <a:t>Recover otherwise lost capacity when possible</a:t>
            </a:r>
          </a:p>
        </p:txBody>
      </p:sp>
      <p:sp>
        <p:nvSpPr>
          <p:cNvPr id="73" name="">
            <a:extLst xmlns:a="http://schemas.openxmlformats.org/drawingml/2006/main">
              <a:ext uri="{FF2B5EF4-FFF2-40B4-BE49-F238E27FC236}">
                <a16:creationId xmlns:a16="http://schemas.microsoft.com/office/drawing/2014/main" id="{6F31966B-593C-4404-97EE-ED066B22D2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0877550"/>
            <a:ext cx="3429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8343C"/>
                </a:solidFill>
              </a:defRPr>
            </a:pPr>
            <a:r>
              <a:rPr sz="1650" b="1">
                <a:solidFill>
                  <a:srgbClr val="18343C"/>
                </a:solidFill>
              </a:rPr>
              <a:t>Low-friction for clinics by design</a:t>
            </a:r>
          </a:p>
        </p:txBody>
      </p:sp>
      <p:sp>
        <p:nvSpPr>
          <p:cNvPr id="74" name="">
            <a:extLst xmlns:a="http://schemas.openxmlformats.org/drawingml/2006/main">
              <a:ext uri="{FF2B5EF4-FFF2-40B4-BE49-F238E27FC236}">
                <a16:creationId xmlns:a16="http://schemas.microsoft.com/office/drawing/2014/main" id="{B86E3DE6-3EF0-43CC-911C-BD356E841F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1220450"/>
            <a:ext cx="2781300" cy="914400"/>
          </a:xfrm>
          <a:prstGeom xmlns:a="http://schemas.openxmlformats.org/drawingml/2006/main" prst="roundRect">
            <a:avLst>
              <a:gd name="adj" fmla="val 833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11430">
            <a:solidFill>
              <a:srgbClr val="D7ECEF"/>
            </a:solidFill>
            <a:prstDash val="solid"/>
          </a:ln>
        </p:spPr>
      </p:sp>
      <p:sp>
        <p:nvSpPr>
          <p:cNvPr id="75" name="">
            <a:extLst xmlns:a="http://schemas.openxmlformats.org/drawingml/2006/main">
              <a:ext uri="{FF2B5EF4-FFF2-40B4-BE49-F238E27FC236}">
                <a16:creationId xmlns:a16="http://schemas.microsoft.com/office/drawing/2014/main" id="{58A15312-331E-4185-A020-135631C09F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1220450"/>
            <a:ext cx="7620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C4C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6" name="">
            <a:extLst xmlns:a="http://schemas.openxmlformats.org/drawingml/2006/main">
              <a:ext uri="{FF2B5EF4-FFF2-40B4-BE49-F238E27FC236}">
                <a16:creationId xmlns:a16="http://schemas.microsoft.com/office/drawing/2014/main" id="{A7BB15FF-5BFB-4A6A-8054-5C2517577F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11391900"/>
            <a:ext cx="23622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8343C"/>
                </a:solidFill>
              </a:defRPr>
            </a:pPr>
            <a:r>
              <a:rPr sz="1350" b="1">
                <a:solidFill>
                  <a:srgbClr val="18343C"/>
                </a:solidFill>
              </a:rPr>
              <a:t>Administrative data only</a:t>
            </a:r>
          </a:p>
        </p:txBody>
      </p:sp>
      <p:sp>
        <p:nvSpPr>
          <p:cNvPr id="77" name="">
            <a:extLst xmlns:a="http://schemas.openxmlformats.org/drawingml/2006/main">
              <a:ext uri="{FF2B5EF4-FFF2-40B4-BE49-F238E27FC236}">
                <a16:creationId xmlns:a16="http://schemas.microsoft.com/office/drawing/2014/main" id="{C3099832-4940-4BF3-AA15-29D51F14E4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11734800"/>
            <a:ext cx="2362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D757C"/>
                </a:solidFill>
              </a:defRPr>
            </a:pPr>
            <a:r>
              <a:rPr sz="1350" b="0">
                <a:solidFill>
                  <a:srgbClr val="5D757C"/>
                </a:solidFill>
              </a:rPr>
              <a:t>No diagnoses or clinical notes.</a:t>
            </a:r>
          </a:p>
        </p:txBody>
      </p:sp>
      <p:sp>
        <p:nvSpPr>
          <p:cNvPr id="78" name="">
            <a:extLst xmlns:a="http://schemas.openxmlformats.org/drawingml/2006/main">
              <a:ext uri="{FF2B5EF4-FFF2-40B4-BE49-F238E27FC236}">
                <a16:creationId xmlns:a16="http://schemas.microsoft.com/office/drawing/2014/main" id="{87A4C71B-A88E-4591-BB81-D396E5C0A0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52850" y="11220450"/>
            <a:ext cx="2781300" cy="914400"/>
          </a:xfrm>
          <a:prstGeom xmlns:a="http://schemas.openxmlformats.org/drawingml/2006/main" prst="roundRect">
            <a:avLst>
              <a:gd name="adj" fmla="val 833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11430">
            <a:solidFill>
              <a:srgbClr val="D7ECEF"/>
            </a:solidFill>
            <a:prstDash val="solid"/>
          </a:ln>
        </p:spPr>
      </p:sp>
      <p:sp>
        <p:nvSpPr>
          <p:cNvPr id="79" name="">
            <a:extLst xmlns:a="http://schemas.openxmlformats.org/drawingml/2006/main">
              <a:ext uri="{FF2B5EF4-FFF2-40B4-BE49-F238E27FC236}">
                <a16:creationId xmlns:a16="http://schemas.microsoft.com/office/drawing/2014/main" id="{0A364453-5907-40BF-8608-319F73D7C5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52850" y="11220450"/>
            <a:ext cx="7620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C4C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0" name="">
            <a:extLst xmlns:a="http://schemas.openxmlformats.org/drawingml/2006/main">
              <a:ext uri="{FF2B5EF4-FFF2-40B4-BE49-F238E27FC236}">
                <a16:creationId xmlns:a16="http://schemas.microsoft.com/office/drawing/2014/main" id="{CE53ED0D-D667-474E-8F87-1C13288D9E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62400" y="11391900"/>
            <a:ext cx="23622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8343C"/>
                </a:solidFill>
              </a:defRPr>
            </a:pPr>
            <a:r>
              <a:rPr sz="1350" b="1">
                <a:solidFill>
                  <a:srgbClr val="18343C"/>
                </a:solidFill>
              </a:rPr>
              <a:t>Lightweight onboarding</a:t>
            </a:r>
          </a:p>
        </p:txBody>
      </p:sp>
      <p:sp>
        <p:nvSpPr>
          <p:cNvPr id="81" name="">
            <a:extLst xmlns:a="http://schemas.openxmlformats.org/drawingml/2006/main">
              <a:ext uri="{FF2B5EF4-FFF2-40B4-BE49-F238E27FC236}">
                <a16:creationId xmlns:a16="http://schemas.microsoft.com/office/drawing/2014/main" id="{88293786-2CAF-4DC9-BD42-69BCB6E3A1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62400" y="11734800"/>
            <a:ext cx="2362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89208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D757C"/>
                </a:solidFill>
              </a:defRPr>
            </a:pPr>
            <a:r>
              <a:rPr sz="1350" b="0">
                <a:solidFill>
                  <a:srgbClr val="5D757C"/>
                </a:solidFill>
              </a:rPr>
              <a:t>CSV-first and read-only paths first.</a:t>
            </a:r>
          </a:p>
        </p:txBody>
      </p:sp>
      <p:sp>
        <p:nvSpPr>
          <p:cNvPr id="82" name="">
            <a:extLst xmlns:a="http://schemas.openxmlformats.org/drawingml/2006/main">
              <a:ext uri="{FF2B5EF4-FFF2-40B4-BE49-F238E27FC236}">
                <a16:creationId xmlns:a16="http://schemas.microsoft.com/office/drawing/2014/main" id="{50F5D56D-D52C-48AD-A4DF-F6E32DA893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19900" y="11220450"/>
            <a:ext cx="2781300" cy="914400"/>
          </a:xfrm>
          <a:prstGeom xmlns:a="http://schemas.openxmlformats.org/drawingml/2006/main" prst="roundRect">
            <a:avLst>
              <a:gd name="adj" fmla="val 833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11430">
            <a:solidFill>
              <a:srgbClr val="D7ECEF"/>
            </a:solidFill>
            <a:prstDash val="solid"/>
          </a:ln>
        </p:spPr>
      </p:sp>
      <p:sp>
        <p:nvSpPr>
          <p:cNvPr id="83" name="">
            <a:extLst xmlns:a="http://schemas.openxmlformats.org/drawingml/2006/main">
              <a:ext uri="{FF2B5EF4-FFF2-40B4-BE49-F238E27FC236}">
                <a16:creationId xmlns:a16="http://schemas.microsoft.com/office/drawing/2014/main" id="{BF9970BE-4F0C-4F72-AFF2-AC13AAA041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19900" y="11220450"/>
            <a:ext cx="7620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C4C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4" name="">
            <a:extLst xmlns:a="http://schemas.openxmlformats.org/drawingml/2006/main">
              <a:ext uri="{FF2B5EF4-FFF2-40B4-BE49-F238E27FC236}">
                <a16:creationId xmlns:a16="http://schemas.microsoft.com/office/drawing/2014/main" id="{20A769CE-10B0-4194-9D1C-143B07B693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29450" y="11391900"/>
            <a:ext cx="23622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8343C"/>
                </a:solidFill>
              </a:defRPr>
            </a:pPr>
            <a:r>
              <a:rPr sz="1350" b="1">
                <a:solidFill>
                  <a:srgbClr val="18343C"/>
                </a:solidFill>
              </a:rPr>
              <a:t>Clinic control</a:t>
            </a:r>
          </a:p>
        </p:txBody>
      </p:sp>
      <p:sp>
        <p:nvSpPr>
          <p:cNvPr id="85" name="">
            <a:extLst xmlns:a="http://schemas.openxmlformats.org/drawingml/2006/main">
              <a:ext uri="{FF2B5EF4-FFF2-40B4-BE49-F238E27FC236}">
                <a16:creationId xmlns:a16="http://schemas.microsoft.com/office/drawing/2014/main" id="{422DD249-FD6F-499F-89E2-4415DFFCCA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29450" y="11734800"/>
            <a:ext cx="2362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67264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D757C"/>
                </a:solidFill>
              </a:defRPr>
            </a:pPr>
            <a:r>
              <a:rPr sz="1350" b="0">
                <a:solidFill>
                  <a:srgbClr val="5D757C"/>
                </a:solidFill>
              </a:rPr>
              <a:t>Operational visibility without heavy disruption.</a:t>
            </a:r>
          </a:p>
        </p:txBody>
      </p:sp>
      <p:sp>
        <p:nvSpPr>
          <p:cNvPr id="86" name="">
            <a:extLst xmlns:a="http://schemas.openxmlformats.org/drawingml/2006/main">
              <a:ext uri="{FF2B5EF4-FFF2-40B4-BE49-F238E27FC236}">
                <a16:creationId xmlns:a16="http://schemas.microsoft.com/office/drawing/2014/main" id="{B0E952BF-0931-4407-8A6A-29897867F4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2325350"/>
            <a:ext cx="8915400" cy="1428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7EC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7" name="">
            <a:extLst xmlns:a="http://schemas.openxmlformats.org/drawingml/2006/main">
              <a:ext uri="{FF2B5EF4-FFF2-40B4-BE49-F238E27FC236}">
                <a16:creationId xmlns:a16="http://schemas.microsoft.com/office/drawing/2014/main" id="{B382370A-39D8-4E7F-BCD9-718C7D7C52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2573000"/>
            <a:ext cx="8915400" cy="876300"/>
          </a:xfrm>
          <a:prstGeom xmlns:a="http://schemas.openxmlformats.org/drawingml/2006/main" prst="roundRect">
            <a:avLst>
              <a:gd name="adj" fmla="val 8696"/>
            </a:avLst>
          </a:prstGeom>
          <a:solidFill xmlns:a="http://schemas.openxmlformats.org/drawingml/2006/main">
            <a:srgbClr val="F4FBFC"/>
          </a:solidFill>
          <a:ln xmlns:a="http://schemas.openxmlformats.org/drawingml/2006/main" w="11430">
            <a:solidFill>
              <a:srgbClr val="D7ECEF"/>
            </a:solidFill>
            <a:prstDash val="solid"/>
          </a:ln>
        </p:spPr>
      </p:sp>
      <p:sp>
        <p:nvSpPr>
          <p:cNvPr id="88" name="">
            <a:extLst xmlns:a="http://schemas.openxmlformats.org/drawingml/2006/main">
              <a:ext uri="{FF2B5EF4-FFF2-40B4-BE49-F238E27FC236}">
                <a16:creationId xmlns:a16="http://schemas.microsoft.com/office/drawing/2014/main" id="{9C058490-C284-48CA-8AFC-5DF061F2C6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12782550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90089"/>
          </a:bodyPr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18343C"/>
                </a:solidFill>
              </a:defRPr>
            </a:pPr>
            <a:r>
              <a:rPr sz="1500" b="1">
                <a:solidFill>
                  <a:srgbClr val="18343C"/>
                </a:solidFill>
              </a:rPr>
              <a:t>Preliminary pilot pricing</a:t>
            </a:r>
          </a:p>
        </p:txBody>
      </p:sp>
      <p:sp>
        <p:nvSpPr>
          <p:cNvPr id="89" name="">
            <a:extLst xmlns:a="http://schemas.openxmlformats.org/drawingml/2006/main">
              <a:ext uri="{FF2B5EF4-FFF2-40B4-BE49-F238E27FC236}">
                <a16:creationId xmlns:a16="http://schemas.microsoft.com/office/drawing/2014/main" id="{FF464D6A-0B76-4318-AB6C-0F704D0A36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13049250"/>
            <a:ext cx="84201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80891"/>
          </a:bodyPr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5D757C"/>
                </a:solidFill>
              </a:defRPr>
            </a:pPr>
            <a:r>
              <a:rPr sz="1200" b="0">
                <a:solidFill>
                  <a:srgbClr val="5D757C"/>
                </a:solidFill>
              </a:rPr>
              <a:t>Preliminary pilot pricing starts at EUR 2.49 per appointment, plus a fixed fee depending on the clinic. Final pricing is still being shaped with pilot partners.</a:t>
            </a:r>
          </a:p>
        </p:txBody>
      </p:sp>
      <p:sp>
        <p:nvSpPr>
          <p:cNvPr id="90" name="">
            <a:extLst xmlns:a="http://schemas.openxmlformats.org/drawingml/2006/main">
              <a:ext uri="{FF2B5EF4-FFF2-40B4-BE49-F238E27FC236}">
                <a16:creationId xmlns:a16="http://schemas.microsoft.com/office/drawing/2014/main" id="{EDCCF3BD-1A3C-44BD-8E51-C0706732E3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3696950"/>
            <a:ext cx="8915400" cy="819150"/>
          </a:xfrm>
          <a:prstGeom xmlns:a="http://schemas.openxmlformats.org/drawingml/2006/main" prst="roundRect">
            <a:avLst>
              <a:gd name="adj" fmla="val 930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11430">
            <a:solidFill>
              <a:srgbClr val="D7ECEF"/>
            </a:solidFill>
            <a:prstDash val="solid"/>
          </a:ln>
        </p:spPr>
      </p:sp>
      <p:sp>
        <p:nvSpPr>
          <p:cNvPr id="91" name="">
            <a:extLst xmlns:a="http://schemas.openxmlformats.org/drawingml/2006/main">
              <a:ext uri="{FF2B5EF4-FFF2-40B4-BE49-F238E27FC236}">
                <a16:creationId xmlns:a16="http://schemas.microsoft.com/office/drawing/2014/main" id="{836A1E2E-B80E-40A4-BBC1-E0B8666FA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13906500"/>
            <a:ext cx="8420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84977"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8343C"/>
                </a:solidFill>
              </a:defRPr>
            </a:pPr>
            <a:r>
              <a:rPr sz="1125" b="1">
                <a:solidFill>
                  <a:srgbClr val="18343C"/>
                </a:solidFill>
              </a:rPr>
              <a:t>Renvoo is being built by Mohamed Ibrahim, former Electrical Subteam Lead for Team Polar at TU/e and part of the NVIDIA 6G Developer Program.</a:t>
            </a:r>
          </a:p>
        </p:txBody>
      </p:sp>
      <p:sp>
        <p:nvSpPr>
          <p:cNvPr id="92" name="">
            <a:extLst xmlns:a="http://schemas.openxmlformats.org/drawingml/2006/main">
              <a:ext uri="{FF2B5EF4-FFF2-40B4-BE49-F238E27FC236}">
                <a16:creationId xmlns:a16="http://schemas.microsoft.com/office/drawing/2014/main" id="{40E40B44-2E20-45A4-8A1F-D16012BE4C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14154150"/>
            <a:ext cx="8420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87437"/>
          </a:bodyPr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5D757C"/>
                </a:solidFill>
              </a:defRPr>
            </a:pPr>
            <a:r>
              <a:rPr sz="1125" b="0">
                <a:solidFill>
                  <a:srgbClr val="5D757C"/>
                </a:solidFill>
              </a:rPr>
              <a:t>We are looking for a short validation meeting with a dental clinic owner or practice manager to review your current no-show and rescheduling workflow.</a:t>
            </a:r>
          </a:p>
        </p:txBody>
      </p:sp>
    </p:spTree>
    <p:extLst>
      <p:ext uri="{BB962C8B-B14F-4D97-AF65-F5344CB8AC3E}">
        <p14:creationId xmlns:p14="http://schemas.microsoft.com/office/powerpoint/2010/main" val="605771388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2026-04-18T14:26:41.8780000Z</dcterms:created>
  <dcterms:modified xsi:type="dcterms:W3CDTF">2026-04-18T14:26:41.8780000Z</dcterms:modified>
</coreProperties>
</file>